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536" r:id="rId4"/>
    <p:sldId id="539" r:id="rId5"/>
    <p:sldId id="541" r:id="rId6"/>
    <p:sldId id="540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0" r:id="rId26"/>
    <p:sldId id="561" r:id="rId27"/>
    <p:sldId id="404" r:id="rId28"/>
    <p:sldId id="563" r:id="rId29"/>
    <p:sldId id="562" r:id="rId30"/>
    <p:sldId id="565" r:id="rId31"/>
    <p:sldId id="567" r:id="rId32"/>
    <p:sldId id="569" r:id="rId33"/>
    <p:sldId id="571" r:id="rId34"/>
    <p:sldId id="573" r:id="rId35"/>
    <p:sldId id="574" r:id="rId36"/>
    <p:sldId id="572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0" r:id="rId53"/>
    <p:sldId id="591" r:id="rId54"/>
    <p:sldId id="592" r:id="rId55"/>
    <p:sldId id="593" r:id="rId56"/>
    <p:sldId id="594" r:id="rId57"/>
    <p:sldId id="595" r:id="rId58"/>
    <p:sldId id="596" r:id="rId59"/>
    <p:sldId id="597" r:id="rId60"/>
    <p:sldId id="601" r:id="rId61"/>
    <p:sldId id="598" r:id="rId62"/>
    <p:sldId id="599" r:id="rId63"/>
    <p:sldId id="538" r:id="rId64"/>
    <p:sldId id="602" r:id="rId65"/>
    <p:sldId id="603" r:id="rId66"/>
    <p:sldId id="604" r:id="rId67"/>
    <p:sldId id="605" r:id="rId68"/>
    <p:sldId id="606" r:id="rId69"/>
    <p:sldId id="607" r:id="rId70"/>
    <p:sldId id="608" r:id="rId71"/>
    <p:sldId id="609" r:id="rId72"/>
    <p:sldId id="610" r:id="rId73"/>
    <p:sldId id="611" r:id="rId74"/>
    <p:sldId id="612" r:id="rId75"/>
    <p:sldId id="422" r:id="rId76"/>
    <p:sldId id="613" r:id="rId77"/>
    <p:sldId id="614" r:id="rId78"/>
    <p:sldId id="615" r:id="rId79"/>
    <p:sldId id="617" r:id="rId80"/>
    <p:sldId id="618" r:id="rId81"/>
    <p:sldId id="637" r:id="rId82"/>
    <p:sldId id="619" r:id="rId83"/>
    <p:sldId id="638" r:id="rId84"/>
    <p:sldId id="627" r:id="rId85"/>
    <p:sldId id="628" r:id="rId86"/>
    <p:sldId id="629" r:id="rId87"/>
    <p:sldId id="630" r:id="rId88"/>
    <p:sldId id="620" r:id="rId89"/>
    <p:sldId id="621" r:id="rId90"/>
    <p:sldId id="622" r:id="rId91"/>
    <p:sldId id="623" r:id="rId92"/>
    <p:sldId id="639" r:id="rId93"/>
    <p:sldId id="624" r:id="rId94"/>
    <p:sldId id="625" r:id="rId95"/>
    <p:sldId id="640" r:id="rId96"/>
    <p:sldId id="641" r:id="rId97"/>
    <p:sldId id="642" r:id="rId98"/>
    <p:sldId id="643" r:id="rId99"/>
    <p:sldId id="644" r:id="rId100"/>
    <p:sldId id="626" r:id="rId101"/>
    <p:sldId id="616" r:id="rId102"/>
    <p:sldId id="440" r:id="rId103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二叉搜索树" id="{B0FBEB4E-68D2-4118-B724-45EA05B19BC6}">
          <p14:sldIdLst>
            <p14:sldId id="536"/>
            <p14:sldId id="539"/>
            <p14:sldId id="541"/>
            <p14:sldId id="540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</p14:sldIdLst>
        </p14:section>
        <p14:section name="平衡二叉树" id="{665F3F95-5EA7-4AF5-BA73-0135B0802043}">
          <p14:sldIdLst>
            <p14:sldId id="404"/>
            <p14:sldId id="563"/>
            <p14:sldId id="562"/>
            <p14:sldId id="565"/>
            <p14:sldId id="567"/>
            <p14:sldId id="569"/>
            <p14:sldId id="571"/>
            <p14:sldId id="573"/>
            <p14:sldId id="574"/>
            <p14:sldId id="572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601"/>
            <p14:sldId id="598"/>
            <p14:sldId id="599"/>
          </p14:sldIdLst>
        </p14:section>
        <p14:section name="伸展树" id="{DBDCA19B-5A48-4240-9712-9183E52C3A2C}">
          <p14:sldIdLst>
            <p14:sldId id="538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  <p14:section name="红黑树" id="{4CF6FF2E-4D67-4928-A727-02CC12708D5E}">
          <p14:sldIdLst>
            <p14:sldId id="422"/>
            <p14:sldId id="613"/>
            <p14:sldId id="614"/>
            <p14:sldId id="615"/>
            <p14:sldId id="617"/>
            <p14:sldId id="618"/>
            <p14:sldId id="637"/>
            <p14:sldId id="619"/>
            <p14:sldId id="638"/>
            <p14:sldId id="627"/>
            <p14:sldId id="628"/>
            <p14:sldId id="629"/>
            <p14:sldId id="630"/>
            <p14:sldId id="620"/>
            <p14:sldId id="621"/>
            <p14:sldId id="622"/>
            <p14:sldId id="623"/>
            <p14:sldId id="639"/>
            <p14:sldId id="624"/>
            <p14:sldId id="625"/>
            <p14:sldId id="640"/>
            <p14:sldId id="641"/>
            <p14:sldId id="642"/>
            <p14:sldId id="643"/>
            <p14:sldId id="644"/>
            <p14:sldId id="626"/>
            <p14:sldId id="616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0719" autoAdjust="0"/>
  </p:normalViewPr>
  <p:slideViewPr>
    <p:cSldViewPr showGuides="1">
      <p:cViewPr varScale="1">
        <p:scale>
          <a:sx n="63" d="100"/>
          <a:sy n="63" d="100"/>
        </p:scale>
        <p:origin x="403" y="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716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6.xml"/><Relationship Id="rId3" Type="http://schemas.openxmlformats.org/officeDocument/2006/relationships/slide" Target="slides/slide29.xml"/><Relationship Id="rId7" Type="http://schemas.openxmlformats.org/officeDocument/2006/relationships/slide" Target="slides/slide36.xml"/><Relationship Id="rId2" Type="http://schemas.openxmlformats.org/officeDocument/2006/relationships/slide" Target="slides/slide28.xml"/><Relationship Id="rId1" Type="http://schemas.openxmlformats.org/officeDocument/2006/relationships/slide" Target="slides/slide1.xml"/><Relationship Id="rId6" Type="http://schemas.openxmlformats.org/officeDocument/2006/relationships/slide" Target="slides/slide33.xml"/><Relationship Id="rId5" Type="http://schemas.openxmlformats.org/officeDocument/2006/relationships/slide" Target="slides/slide32.xml"/><Relationship Id="rId4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最近访问节点包括：刚刚查找过的节点、刚刚插入的节点、刚刚删除节点的父节点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最近访问节点包括：刚刚查找过的节点、刚刚插入的节点、刚刚删除节点的父节点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最近访问节点包括：刚刚查找过的节点、刚刚插入的节点、刚刚删除节点的父节点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70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75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高度不包括外部结点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79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100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也可以根据性质来定义：如果一棵树按中序遍历为排好序的，则这棵树是二叉排序树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E49C6BC-F416-46D1-A65F-911CAF3A0537}" type="slidenum">
              <a:rPr lang="en-US" altLang="zh-CN"/>
              <a:t>28</a:t>
            </a:fld>
            <a:endParaRPr lang="en-US" altLang="zh-CN"/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也有书上定义为右子树减去左子树</a:t>
            </a:r>
            <a:r>
              <a:rPr lang="en-US" altLang="zh-CN"/>
              <a:t>,</a:t>
            </a:r>
            <a:r>
              <a:rPr lang="zh-CN" altLang="en-US"/>
              <a:t>不是很有所谓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这种情况，旋转后，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的平衡因子一定是</a:t>
            </a:r>
            <a:r>
              <a:rPr lang="en-US" altLang="zh-CN" dirty="0"/>
              <a:t>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D4D2A49-64C1-4AF0-AAAC-E858F461CC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625" y="1628800"/>
            <a:ext cx="7175150" cy="4871868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  <a:r>
              <a:rPr lang="zh-CN" altLang="en-US"/>
              <a:t>的删除*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情况比较复杂</a:t>
            </a:r>
            <a:endParaRPr lang="en-US" altLang="zh-CN" dirty="0"/>
          </a:p>
          <a:p>
            <a:pPr lvl="1"/>
            <a:r>
              <a:rPr lang="zh-CN" altLang="en-US" dirty="0"/>
              <a:t>如果被删除结点是红色，则直接删除</a:t>
            </a:r>
            <a:endParaRPr lang="en-US" altLang="zh-CN" dirty="0"/>
          </a:p>
          <a:p>
            <a:pPr lvl="1"/>
            <a:r>
              <a:rPr lang="zh-CN" altLang="en-US" dirty="0"/>
              <a:t>如果是黑色，则肯定要调整，此时要根据兄弟结点是红色还是黑色分情况讨论，每种情况下又细分若干种情况讨论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红黑树的应用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典型用途：关联数组</a:t>
            </a:r>
          </a:p>
          <a:p>
            <a:pPr lvl="1"/>
            <a:r>
              <a:rPr lang="en-US" altLang="zh-CN" dirty="0"/>
              <a:t>C++ STL</a:t>
            </a:r>
            <a:r>
              <a:rPr lang="zh-CN" altLang="en-US" dirty="0"/>
              <a:t>中的关联式容器：集合</a:t>
            </a:r>
            <a:r>
              <a:rPr lang="en-US" altLang="zh-CN" dirty="0"/>
              <a:t>set</a:t>
            </a:r>
            <a:r>
              <a:rPr lang="zh-CN" altLang="en-US" dirty="0"/>
              <a:t>、多重集合</a:t>
            </a:r>
            <a:r>
              <a:rPr lang="en-US" altLang="zh-CN" dirty="0"/>
              <a:t>multiset</a:t>
            </a:r>
            <a:r>
              <a:rPr lang="zh-CN" altLang="en-US" dirty="0"/>
              <a:t>、映射</a:t>
            </a:r>
            <a:r>
              <a:rPr lang="en-US" altLang="zh-CN" dirty="0"/>
              <a:t>map</a:t>
            </a:r>
            <a:r>
              <a:rPr lang="zh-CN" altLang="en-US" dirty="0"/>
              <a:t>、多重映射</a:t>
            </a:r>
            <a:r>
              <a:rPr lang="en-US" altLang="zh-CN" dirty="0" err="1"/>
              <a:t>multimap</a:t>
            </a:r>
            <a:r>
              <a:rPr lang="zh-CN" altLang="en-US" dirty="0"/>
              <a:t>等均采用了红黑树的变体</a:t>
            </a:r>
          </a:p>
          <a:p>
            <a:pPr lvl="1"/>
            <a:r>
              <a:rPr lang="en-US" altLang="zh-CN" dirty="0"/>
              <a:t>set&lt;</a:t>
            </a:r>
            <a:r>
              <a:rPr lang="en-US" altLang="zh-CN" dirty="0" err="1"/>
              <a:t>int</a:t>
            </a:r>
            <a:r>
              <a:rPr lang="en-US" altLang="zh-CN" dirty="0"/>
              <a:t>&gt; s;   map&lt;</a:t>
            </a:r>
            <a:r>
              <a:rPr lang="en-US" altLang="zh-CN" dirty="0" err="1"/>
              <a:t>int</a:t>
            </a:r>
            <a:r>
              <a:rPr lang="zh-CN" altLang="en-US" dirty="0"/>
              <a:t>， </a:t>
            </a:r>
            <a:r>
              <a:rPr lang="en-US" altLang="zh-CN" dirty="0"/>
              <a:t>string&gt;s</a:t>
            </a:r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中的容器</a:t>
            </a:r>
            <a:r>
              <a:rPr lang="en-US" altLang="zh-CN" dirty="0"/>
              <a:t>Set</a:t>
            </a:r>
            <a:r>
              <a:rPr lang="zh-CN" altLang="en-US" dirty="0"/>
              <a:t>和</a:t>
            </a:r>
            <a:r>
              <a:rPr lang="en-US" altLang="zh-CN" dirty="0"/>
              <a:t>Map</a:t>
            </a:r>
            <a:r>
              <a:rPr lang="zh-CN" altLang="en-US" dirty="0"/>
              <a:t>的构造器</a:t>
            </a:r>
            <a:r>
              <a:rPr lang="en-US" altLang="zh-CN" dirty="0" err="1"/>
              <a:t>TreeSet</a:t>
            </a:r>
            <a:r>
              <a:rPr lang="zh-CN" altLang="en-US" dirty="0"/>
              <a:t>、</a:t>
            </a:r>
            <a:r>
              <a:rPr lang="en-US" altLang="zh-CN" dirty="0" err="1"/>
              <a:t>TreeMap</a:t>
            </a:r>
            <a:r>
              <a:rPr lang="zh-CN" altLang="en-US" dirty="0"/>
              <a:t>也使用了红黑树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内核中，用于组织虚拟区间的数据结构也是红黑树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5433" y="1447800"/>
            <a:ext cx="95475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654" y="1447800"/>
            <a:ext cx="948509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8932" y="1905000"/>
            <a:ext cx="886053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0545" y="1905000"/>
            <a:ext cx="851731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5054" y="1905000"/>
            <a:ext cx="850829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9103" y="1905000"/>
            <a:ext cx="944019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1763" y="1905000"/>
            <a:ext cx="883487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6797" y="1905000"/>
            <a:ext cx="864480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5232" y="1905000"/>
            <a:ext cx="876793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6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8502" y="1905000"/>
            <a:ext cx="880139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9447" y="1484784"/>
            <a:ext cx="9099506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4901" y="1741984"/>
            <a:ext cx="896859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7541" y="1718167"/>
            <a:ext cx="9763318" cy="44884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914" y="279435"/>
            <a:ext cx="11139757" cy="6273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4874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600" dirty="0"/>
              <a:t>已知</a:t>
            </a:r>
            <a:r>
              <a:rPr lang="en-US" altLang="zh-CN" sz="2600" dirty="0"/>
              <a:t>BST</a:t>
            </a:r>
            <a:r>
              <a:rPr lang="zh-CN" altLang="en-US" sz="2600" dirty="0"/>
              <a:t>树如左，请画出插入</a:t>
            </a:r>
            <a:r>
              <a:rPr lang="en-US" altLang="zh-CN" sz="2600" dirty="0"/>
              <a:t>18</a:t>
            </a:r>
            <a:r>
              <a:rPr lang="zh-CN" altLang="en-US" sz="2600" dirty="0"/>
              <a:t>，再删除</a:t>
            </a:r>
            <a:r>
              <a:rPr lang="en-US" altLang="zh-CN" sz="2600" dirty="0"/>
              <a:t>80</a:t>
            </a:r>
            <a:r>
              <a:rPr lang="zh-CN" altLang="en-US" sz="2600" dirty="0"/>
              <a:t>之后的</a:t>
            </a:r>
            <a:r>
              <a:rPr lang="en-US" altLang="zh-CN" sz="2600" dirty="0"/>
              <a:t>BST</a:t>
            </a:r>
            <a:r>
              <a:rPr lang="zh-CN" altLang="en-US" sz="2600" dirty="0"/>
              <a:t>树</a:t>
            </a:r>
          </a:p>
        </p:txBody>
      </p:sp>
      <p:pic>
        <p:nvPicPr>
          <p:cNvPr id="487428" name="Picture 4" descr="fianl1-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988840"/>
            <a:ext cx="4855076" cy="3456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>
          <a:xfrm>
            <a:off x="1117600" y="1905000"/>
            <a:ext cx="10595024" cy="4114800"/>
          </a:xfrm>
        </p:spPr>
        <p:txBody>
          <a:bodyPr/>
          <a:lstStyle/>
          <a:p>
            <a:r>
              <a:rPr lang="zh-CN" altLang="en-US" dirty="0"/>
              <a:t>请画出按关键字序列（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）插入生成的二叉排序树</a:t>
            </a:r>
            <a:endParaRPr lang="en-US" altLang="zh-CN" dirty="0"/>
          </a:p>
          <a:p>
            <a:endParaRPr lang="en-US" altLang="zh-CN"/>
          </a:p>
          <a:p>
            <a:r>
              <a:rPr lang="zh-CN" altLang="en-US"/>
              <a:t>请</a:t>
            </a:r>
            <a:r>
              <a:rPr lang="zh-CN" altLang="en-US" dirty="0"/>
              <a:t>先画出按关键字序列（</a:t>
            </a: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30</a:t>
            </a:r>
            <a:r>
              <a:rPr lang="zh-CN" altLang="en-US" dirty="0"/>
              <a:t>，</a:t>
            </a:r>
            <a:r>
              <a:rPr lang="en-US" altLang="zh-CN" dirty="0"/>
              <a:t>90</a:t>
            </a:r>
            <a:r>
              <a:rPr lang="zh-CN" altLang="en-US" dirty="0"/>
              <a:t>，</a:t>
            </a:r>
            <a:r>
              <a:rPr lang="en-US" altLang="zh-CN" dirty="0"/>
              <a:t>50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  <a:r>
              <a:rPr lang="zh-CN" altLang="en-US" dirty="0"/>
              <a:t>，</a:t>
            </a:r>
            <a:r>
              <a:rPr lang="en-US" altLang="zh-CN" dirty="0"/>
              <a:t>70</a:t>
            </a:r>
            <a:r>
              <a:rPr lang="zh-CN" altLang="en-US" dirty="0"/>
              <a:t>，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80</a:t>
            </a:r>
            <a:r>
              <a:rPr lang="zh-CN" altLang="en-US" dirty="0"/>
              <a:t>）插入生成的二叉排序树，再画出从树上依次删除</a:t>
            </a:r>
            <a:r>
              <a:rPr lang="en-US" altLang="zh-CN" dirty="0"/>
              <a:t>80</a:t>
            </a:r>
            <a:r>
              <a:rPr lang="zh-CN" altLang="en-US" dirty="0"/>
              <a:t>、</a:t>
            </a:r>
            <a:r>
              <a:rPr lang="en-US" altLang="zh-CN" dirty="0"/>
              <a:t>30</a:t>
            </a:r>
            <a:r>
              <a:rPr lang="zh-CN" altLang="en-US" dirty="0"/>
              <a:t>、</a:t>
            </a:r>
            <a:r>
              <a:rPr lang="en-US" altLang="zh-CN" dirty="0"/>
              <a:t>60</a:t>
            </a:r>
            <a:r>
              <a:rPr lang="zh-CN" altLang="en-US" dirty="0"/>
              <a:t>后得到的二叉排序树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二叉搜索树的效率分析再讨论</a:t>
            </a:r>
            <a:endParaRPr lang="en-US" altLang="zh-CN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几个基本概念</a:t>
            </a:r>
            <a:endParaRPr lang="en-US" altLang="zh-CN" dirty="0"/>
          </a:p>
          <a:p>
            <a:pPr lvl="1"/>
            <a:r>
              <a:rPr lang="zh-CN" altLang="en-US" dirty="0"/>
              <a:t>树的</a:t>
            </a:r>
            <a:r>
              <a:rPr lang="en-US" altLang="zh-CN" dirty="0"/>
              <a:t>"</a:t>
            </a:r>
            <a:r>
              <a:rPr lang="zh-CN" altLang="en-US" dirty="0"/>
              <a:t>平衡</a:t>
            </a:r>
            <a:r>
              <a:rPr lang="en-US" altLang="zh-CN" dirty="0"/>
              <a:t>"(balanced)</a:t>
            </a:r>
          </a:p>
          <a:p>
            <a:pPr lvl="2"/>
            <a:r>
              <a:rPr lang="zh-CN" altLang="en-US" dirty="0"/>
              <a:t>树中每个节点左右子树高度差不大</a:t>
            </a:r>
          </a:p>
          <a:p>
            <a:pPr lvl="2"/>
            <a:r>
              <a:rPr lang="zh-CN" altLang="en-US" dirty="0"/>
              <a:t>要求严格的话则变为丰满树</a:t>
            </a:r>
          </a:p>
          <a:p>
            <a:pPr lvl="1"/>
            <a:r>
              <a:rPr lang="zh-CN" altLang="en-US" dirty="0"/>
              <a:t>平衡与丰满关系</a:t>
            </a:r>
            <a:endParaRPr lang="en-US" altLang="zh-CN" dirty="0"/>
          </a:p>
          <a:p>
            <a:pPr lvl="2"/>
            <a:r>
              <a:rPr lang="zh-CN" altLang="en-US" dirty="0"/>
              <a:t>丰满树一定是平衡的</a:t>
            </a:r>
          </a:p>
          <a:p>
            <a:pPr lvl="2"/>
            <a:r>
              <a:rPr lang="zh-CN" altLang="en-US" dirty="0"/>
              <a:t>平衡的树未必是丰满的</a:t>
            </a:r>
          </a:p>
          <a:p>
            <a:pPr lvl="1"/>
            <a:r>
              <a:rPr lang="zh-CN" altLang="en-US" b="1" dirty="0">
                <a:solidFill>
                  <a:srgbClr val="FF0066"/>
                </a:solidFill>
                <a:highlight>
                  <a:srgbClr val="FFFF00"/>
                </a:highlight>
              </a:rPr>
              <a:t>平衡因子</a:t>
            </a:r>
            <a:r>
              <a:rPr lang="en-US" altLang="zh-CN" b="1" dirty="0">
                <a:solidFill>
                  <a:srgbClr val="FF0066"/>
                </a:solidFill>
                <a:highlight>
                  <a:srgbClr val="FFFF00"/>
                </a:highlight>
              </a:rPr>
              <a:t>(balanced factor)/</a:t>
            </a:r>
            <a:r>
              <a:rPr lang="zh-CN" altLang="en-US" b="1" dirty="0">
                <a:solidFill>
                  <a:srgbClr val="FF0066"/>
                </a:solidFill>
                <a:highlight>
                  <a:srgbClr val="FFFF00"/>
                </a:highlight>
              </a:rPr>
              <a:t>平衡度</a:t>
            </a:r>
          </a:p>
          <a:p>
            <a:pPr lvl="2"/>
            <a:r>
              <a:rPr lang="zh-CN" altLang="en-US" dirty="0">
                <a:highlight>
                  <a:srgbClr val="FFFF00"/>
                </a:highlight>
              </a:rPr>
              <a:t>二叉树上任一节点的左子树高度减去右子树高度的差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二叉搜索树的效率分析再讨论</a:t>
            </a:r>
            <a:endParaRPr lang="en-US" altLang="zh-CN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BST</a:t>
            </a:r>
            <a:r>
              <a:rPr lang="zh-CN" altLang="en-US" dirty="0"/>
              <a:t>的深度为</a:t>
            </a:r>
            <a:r>
              <a:rPr lang="en-US" altLang="zh-CN" dirty="0"/>
              <a:t>d</a:t>
            </a:r>
            <a:r>
              <a:rPr lang="zh-CN" altLang="en-US" dirty="0"/>
              <a:t>，则其各种操作时间为</a:t>
            </a:r>
            <a:r>
              <a:rPr lang="en-US" altLang="zh-CN" dirty="0"/>
              <a:t>O(d)</a:t>
            </a:r>
          </a:p>
          <a:p>
            <a:pPr lvl="1"/>
            <a:r>
              <a:rPr lang="zh-CN" altLang="en-US" dirty="0"/>
              <a:t>其最好情况为</a:t>
            </a:r>
            <a:r>
              <a:rPr lang="en-US" altLang="zh-CN" dirty="0"/>
              <a:t>O(</a:t>
            </a:r>
            <a:r>
              <a:rPr lang="en-US" altLang="zh-CN" dirty="0" err="1"/>
              <a:t>lgN</a:t>
            </a:r>
            <a:r>
              <a:rPr lang="en-US" altLang="zh-CN" dirty="0"/>
              <a:t>)</a:t>
            </a:r>
            <a:r>
              <a:rPr lang="zh-CN" altLang="en-US" dirty="0"/>
              <a:t>：当为丰满树时</a:t>
            </a:r>
          </a:p>
          <a:p>
            <a:pPr lvl="2"/>
            <a:r>
              <a:rPr lang="zh-CN" altLang="en-US" dirty="0"/>
              <a:t>遗憾：很容易变成不丰满的情况</a:t>
            </a:r>
          </a:p>
          <a:p>
            <a:pPr lvl="2"/>
            <a:r>
              <a:rPr lang="zh-CN" altLang="en-US" dirty="0"/>
              <a:t>实例：依次插入已排好序的一串数</a:t>
            </a:r>
          </a:p>
          <a:p>
            <a:pPr lvl="1"/>
            <a:r>
              <a:rPr lang="zh-CN" altLang="en-US" dirty="0"/>
              <a:t>其最差情况为</a:t>
            </a:r>
            <a:r>
              <a:rPr lang="en-US" altLang="zh-CN" dirty="0"/>
              <a:t>O(N)</a:t>
            </a:r>
            <a:r>
              <a:rPr lang="zh-CN" altLang="en-US" dirty="0"/>
              <a:t>：当退化为链表时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BST</a:t>
            </a:r>
            <a:r>
              <a:rPr lang="zh-CN" altLang="en-US" dirty="0"/>
              <a:t>维持在较好情况的条件：树是平衡的</a:t>
            </a:r>
          </a:p>
          <a:p>
            <a:pPr lvl="1"/>
            <a:r>
              <a:rPr lang="en-US" altLang="zh-CN" dirty="0"/>
              <a:t>BST</a:t>
            </a:r>
            <a:r>
              <a:rPr lang="zh-CN" altLang="en-US" dirty="0"/>
              <a:t>趋向最差情况的前提：树是不平衡的</a:t>
            </a:r>
          </a:p>
          <a:p>
            <a:r>
              <a:rPr lang="zh-CN" altLang="en-US" dirty="0"/>
              <a:t>如果没有算法改进，</a:t>
            </a:r>
            <a:r>
              <a:rPr lang="en-US" altLang="zh-CN" dirty="0"/>
              <a:t>BST</a:t>
            </a:r>
            <a:r>
              <a:rPr lang="zh-CN" altLang="en-US" dirty="0"/>
              <a:t>树很容易变为不平衡的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二叉搜索树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维持二叉搜索树平衡的一些思路</a:t>
            </a:r>
            <a:endParaRPr lang="en-US" altLang="zh-CN" dirty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不平衡</a:t>
            </a:r>
            <a:r>
              <a:rPr lang="en-US" altLang="zh-CN" dirty="0"/>
              <a:t>(Don't balance)</a:t>
            </a:r>
          </a:p>
          <a:p>
            <a:pPr lvl="1"/>
            <a:r>
              <a:rPr lang="zh-CN" altLang="en-US" dirty="0"/>
              <a:t>“鸵鸟政策”，在某些情况下最好</a:t>
            </a:r>
          </a:p>
          <a:p>
            <a:r>
              <a:rPr lang="zh-CN" altLang="en-US" dirty="0"/>
              <a:t>严格平衡</a:t>
            </a:r>
            <a:r>
              <a:rPr lang="en-US" altLang="zh-CN" dirty="0"/>
              <a:t>(Strict balance)</a:t>
            </a:r>
          </a:p>
          <a:p>
            <a:pPr lvl="1"/>
            <a:r>
              <a:rPr lang="zh-CN" altLang="en-US" dirty="0"/>
              <a:t>始终保持树为丰满树</a:t>
            </a:r>
          </a:p>
          <a:p>
            <a:pPr lvl="1"/>
            <a:r>
              <a:rPr lang="zh-CN" altLang="en-US" dirty="0"/>
              <a:t>缺点：总的平衡开销太大</a:t>
            </a:r>
          </a:p>
          <a:p>
            <a:pPr lvl="1"/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6210239" y="1905000"/>
            <a:ext cx="5383832" cy="4114800"/>
          </a:xfrm>
        </p:spPr>
        <p:txBody>
          <a:bodyPr/>
          <a:lstStyle/>
          <a:p>
            <a:r>
              <a:rPr lang="zh-CN" altLang="en-US" dirty="0"/>
              <a:t>较优平衡</a:t>
            </a:r>
            <a:r>
              <a:rPr lang="en-US" altLang="zh-CN" dirty="0"/>
              <a:t>(Pretty good balance)</a:t>
            </a:r>
          </a:p>
          <a:p>
            <a:pPr lvl="1"/>
            <a:r>
              <a:rPr lang="zh-CN" altLang="en-US" dirty="0"/>
              <a:t>允许部分节点存在不平衡的情况</a:t>
            </a:r>
          </a:p>
          <a:p>
            <a:pPr lvl="1"/>
            <a:r>
              <a:rPr lang="zh-CN" altLang="en-US" dirty="0"/>
              <a:t>对平衡因子绝对值有限制</a:t>
            </a:r>
          </a:p>
          <a:p>
            <a:pPr lvl="1"/>
            <a:r>
              <a:rPr lang="zh-CN" altLang="en-US" dirty="0"/>
              <a:t>实例：</a:t>
            </a:r>
            <a:r>
              <a:rPr lang="en-US" altLang="zh-CN" dirty="0"/>
              <a:t> AVL</a:t>
            </a:r>
            <a:r>
              <a:rPr lang="zh-CN" altLang="en-US" dirty="0"/>
              <a:t>树</a:t>
            </a:r>
          </a:p>
          <a:p>
            <a:r>
              <a:rPr lang="zh-CN" altLang="en-US" dirty="0"/>
              <a:t>对节点访问进行调节</a:t>
            </a:r>
            <a:r>
              <a:rPr lang="en-US" altLang="zh-CN" dirty="0"/>
              <a:t>(Adjust on access)</a:t>
            </a:r>
          </a:p>
          <a:p>
            <a:pPr lvl="1"/>
            <a:r>
              <a:rPr lang="zh-CN" altLang="en-US" dirty="0"/>
              <a:t>自适应算法</a:t>
            </a:r>
            <a:r>
              <a:rPr lang="en-US" altLang="zh-CN" dirty="0"/>
              <a:t>(Self-adjusting)</a:t>
            </a:r>
          </a:p>
          <a:p>
            <a:pPr lvl="1"/>
            <a:r>
              <a:rPr lang="zh-CN" altLang="en-US" dirty="0"/>
              <a:t>从总体来分析可以得到较优性能</a:t>
            </a:r>
          </a:p>
          <a:p>
            <a:pPr lvl="1"/>
            <a:r>
              <a:rPr lang="zh-CN" altLang="en-US" dirty="0"/>
              <a:t>实例：伸展树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维持二叉搜索树平衡的一些思路</a:t>
            </a:r>
            <a:endParaRPr lang="en-US" altLang="zh-CN" dirty="0"/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有多种算法可以用于维持</a:t>
            </a:r>
            <a:r>
              <a:rPr lang="en-US" altLang="zh-CN" dirty="0"/>
              <a:t>BST</a:t>
            </a:r>
            <a:r>
              <a:rPr lang="zh-CN" altLang="en-US" dirty="0"/>
              <a:t>树的平衡</a:t>
            </a:r>
            <a:endParaRPr lang="en-US" altLang="zh-CN" dirty="0"/>
          </a:p>
          <a:p>
            <a:pPr lvl="1"/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  <a:p>
            <a:pPr lvl="1"/>
            <a:r>
              <a:rPr lang="zh-CN" altLang="en-US" dirty="0"/>
              <a:t>带权平衡树（</a:t>
            </a:r>
            <a:r>
              <a:rPr lang="en-US" altLang="zh-CN" dirty="0"/>
              <a:t>Weight-balanced trees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伸展树（</a:t>
            </a:r>
            <a:r>
              <a:rPr lang="en-US" altLang="zh-CN" dirty="0"/>
              <a:t>Splay trees</a:t>
            </a:r>
            <a:r>
              <a:rPr lang="zh-CN" altLang="en-US" dirty="0"/>
              <a:t>）和其他自适应树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树及其变形和其他多路查找树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  <a:endParaRPr lang="en-US" altLang="zh-CN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AVL tree</a:t>
            </a:r>
            <a:r>
              <a:rPr lang="zh-CN" altLang="en-US" dirty="0"/>
              <a:t>，又称</a:t>
            </a:r>
            <a:r>
              <a:rPr lang="en-US" altLang="zh-CN" dirty="0"/>
              <a:t>height-balanced tree</a:t>
            </a:r>
            <a:r>
              <a:rPr lang="zh-CN" altLang="en-US" dirty="0"/>
              <a:t>，</a:t>
            </a:r>
            <a:r>
              <a:rPr lang="en-US" altLang="zh-CN" dirty="0"/>
              <a:t>1962</a:t>
            </a:r>
            <a:r>
              <a:rPr lang="zh-CN" altLang="en-US" dirty="0"/>
              <a:t>年由两位俄罗斯数学家</a:t>
            </a:r>
            <a:r>
              <a:rPr lang="en-US" altLang="zh-CN" dirty="0"/>
              <a:t>G. M. Adelson-</a:t>
            </a:r>
            <a:r>
              <a:rPr lang="en-US" altLang="zh-CN" dirty="0" err="1"/>
              <a:t>Velskii</a:t>
            </a:r>
            <a:r>
              <a:rPr lang="zh-CN" altLang="en-US" dirty="0"/>
              <a:t>和</a:t>
            </a:r>
            <a:r>
              <a:rPr lang="en-US" altLang="zh-CN" dirty="0"/>
              <a:t>E. M. Landis</a:t>
            </a:r>
            <a:r>
              <a:rPr lang="zh-CN" altLang="en-US" dirty="0"/>
              <a:t>提出</a:t>
            </a:r>
          </a:p>
          <a:p>
            <a:r>
              <a:rPr lang="zh-CN" altLang="en-US" dirty="0"/>
              <a:t>定义：一棵</a:t>
            </a:r>
            <a:r>
              <a:rPr lang="en-US" altLang="zh-CN" dirty="0"/>
              <a:t>BST</a:t>
            </a:r>
            <a:r>
              <a:rPr lang="zh-CN" altLang="en-US" dirty="0"/>
              <a:t>树中每个节点平衡因子的绝对值不超过</a:t>
            </a:r>
            <a:r>
              <a:rPr lang="en-US" altLang="zh-CN" dirty="0"/>
              <a:t>1</a:t>
            </a:r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查找算法同</a:t>
            </a:r>
            <a:r>
              <a:rPr lang="en-US" altLang="zh-CN" dirty="0"/>
              <a:t>BST</a:t>
            </a:r>
            <a:r>
              <a:rPr lang="zh-CN" altLang="en-US" dirty="0"/>
              <a:t>树，插入删除则首先同</a:t>
            </a:r>
            <a:r>
              <a:rPr lang="en-US" altLang="zh-CN" dirty="0"/>
              <a:t>BST</a:t>
            </a:r>
            <a:r>
              <a:rPr lang="zh-CN" altLang="en-US" dirty="0"/>
              <a:t>树，再做判断是否要重组</a:t>
            </a:r>
            <a:endParaRPr lang="en-US" altLang="zh-CN" dirty="0"/>
          </a:p>
          <a:p>
            <a:pPr lvl="1"/>
            <a:r>
              <a:rPr lang="zh-CN" altLang="en-US" dirty="0"/>
              <a:t>如果新树已经变得不平衡，则通过旋转（</a:t>
            </a:r>
            <a:r>
              <a:rPr lang="en-US" altLang="zh-CN" dirty="0"/>
              <a:t>rotation</a:t>
            </a:r>
            <a:r>
              <a:rPr lang="zh-CN" altLang="en-US" dirty="0"/>
              <a:t>）的方法对树进行重组（</a:t>
            </a:r>
            <a:r>
              <a:rPr lang="en-US" altLang="zh-CN" dirty="0"/>
              <a:t>re-arrange</a:t>
            </a:r>
            <a:r>
              <a:rPr lang="zh-CN" altLang="en-US" dirty="0"/>
              <a:t>），使得重组后的树在保持</a:t>
            </a:r>
            <a:r>
              <a:rPr lang="en-US" altLang="zh-CN" dirty="0"/>
              <a:t>BST</a:t>
            </a:r>
            <a:r>
              <a:rPr lang="zh-CN" altLang="en-US" dirty="0"/>
              <a:t>树特性的同时保持平衡</a:t>
            </a:r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  <a:endParaRPr lang="en-US" altLang="zh-CN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旋转</a:t>
            </a:r>
            <a:endParaRPr lang="en-US" altLang="zh-CN" dirty="0"/>
          </a:p>
          <a:p>
            <a:pPr lvl="1"/>
            <a:r>
              <a:rPr lang="zh-CN" altLang="en-US" dirty="0"/>
              <a:t>通过改变支撑点来维持平衡</a:t>
            </a:r>
          </a:p>
          <a:p>
            <a:pPr lvl="1"/>
            <a:r>
              <a:rPr lang="zh-CN" altLang="en-US" dirty="0"/>
              <a:t>顺时针旋转为右旋，逆时针旋转为左旋</a:t>
            </a:r>
          </a:p>
          <a:p>
            <a:pPr lvl="1"/>
            <a:r>
              <a:rPr lang="zh-CN" altLang="en-US" dirty="0"/>
              <a:t>可以进行连续的多次旋转</a:t>
            </a:r>
          </a:p>
          <a:p>
            <a:r>
              <a:rPr lang="zh-CN" altLang="en-US" dirty="0"/>
              <a:t>旋转思路的正确性证明</a:t>
            </a:r>
            <a:endParaRPr lang="en-US" altLang="zh-CN" dirty="0"/>
          </a:p>
          <a:p>
            <a:pPr lvl="1"/>
            <a:r>
              <a:rPr lang="zh-CN" altLang="en-US" dirty="0"/>
              <a:t>旋转后仍然保持</a:t>
            </a:r>
            <a:r>
              <a:rPr lang="en-US" altLang="zh-CN" dirty="0"/>
              <a:t>BST</a:t>
            </a:r>
            <a:r>
              <a:rPr lang="zh-CN" altLang="en-US" dirty="0"/>
              <a:t>树的特性：如果对查找树进行中序遍历，则得到一个从小到大排好序的列表</a:t>
            </a:r>
            <a:endParaRPr lang="en-US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732" y="2045042"/>
            <a:ext cx="8016935" cy="38347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634" y="1844824"/>
            <a:ext cx="10943132" cy="423515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</a:t>
            </a:r>
            <a:endParaRPr lang="en-US" altLang="zh-CN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将各种操作都维持在</a:t>
            </a:r>
            <a:r>
              <a:rPr lang="en-US" altLang="zh-CN" dirty="0"/>
              <a:t>O(</a:t>
            </a:r>
            <a:r>
              <a:rPr lang="en-US" altLang="zh-CN" dirty="0" err="1"/>
              <a:t>lgN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编程与调试困难</a:t>
            </a:r>
          </a:p>
          <a:p>
            <a:pPr lvl="1"/>
            <a:r>
              <a:rPr lang="zh-CN" altLang="en-US" dirty="0"/>
              <a:t>重组时间代价较大</a:t>
            </a:r>
          </a:p>
          <a:p>
            <a:pPr lvl="1"/>
            <a:r>
              <a:rPr lang="zh-CN" altLang="en-US" dirty="0"/>
              <a:t>真正大的查找都使用其他数据结构，如</a:t>
            </a:r>
            <a:r>
              <a:rPr lang="en-US" altLang="zh-CN" dirty="0"/>
              <a:t>B</a:t>
            </a:r>
            <a:r>
              <a:rPr lang="zh-CN" altLang="en-US" dirty="0"/>
              <a:t>树，因为不可能都放在内存中</a:t>
            </a:r>
          </a:p>
          <a:p>
            <a:pPr lvl="1"/>
            <a:r>
              <a:rPr lang="zh-CN" altLang="en-US" dirty="0"/>
              <a:t>虽然最差性能较好，平均性能不如其他一些数据结构，如伸展树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490" y="1556792"/>
            <a:ext cx="1026142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503" y="1556792"/>
            <a:ext cx="1075139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3130214"/>
            <a:ext cx="10972800" cy="29794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17600" y="1892888"/>
            <a:ext cx="10306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800" dirty="0"/>
              <a:t>关键：先找到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，将中间数作为根，再重置各子树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 Search Tree</a:t>
            </a:r>
            <a:r>
              <a:rPr lang="zh-CN" altLang="en-US" dirty="0"/>
              <a:t>，</a:t>
            </a:r>
            <a:r>
              <a:rPr lang="en-US" altLang="zh-CN" dirty="0"/>
              <a:t>BST</a:t>
            </a:r>
            <a:r>
              <a:rPr lang="zh-CN" altLang="en-US" dirty="0"/>
              <a:t>树，又称二叉排序树或二叉查找树</a:t>
            </a:r>
            <a:endParaRPr lang="en-US" altLang="zh-CN" dirty="0"/>
          </a:p>
          <a:p>
            <a:r>
              <a:rPr lang="zh-CN" altLang="en-US" dirty="0"/>
              <a:t>性质</a:t>
            </a:r>
            <a:endParaRPr lang="en-US" altLang="zh-CN" dirty="0"/>
          </a:p>
          <a:p>
            <a:pPr lvl="1"/>
            <a:r>
              <a:rPr lang="zh-CN" altLang="en-US" dirty="0"/>
              <a:t>如果对查找树进行中序遍历，则得到一个从小到大排好序的列表</a:t>
            </a:r>
          </a:p>
          <a:p>
            <a:pPr lvl="1"/>
            <a:r>
              <a:rPr lang="zh-CN" altLang="en-US" dirty="0"/>
              <a:t>可以得到一种简单的排序方法叫做“树排序”（</a:t>
            </a:r>
            <a:r>
              <a:rPr lang="en-US" altLang="zh-CN" dirty="0" err="1"/>
              <a:t>treesort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常用于实现</a:t>
            </a:r>
            <a:r>
              <a:rPr lang="en-US" altLang="zh-CN" dirty="0" err="1"/>
              <a:t>SortedSet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容易退化为链表</a:t>
            </a:r>
          </a:p>
          <a:p>
            <a:pPr lvl="1"/>
            <a:r>
              <a:rPr lang="zh-CN" altLang="en-US" dirty="0"/>
              <a:t>容易变得不平衡，从而查找性能不好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736" y="1484784"/>
            <a:ext cx="10506928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581" y="1447800"/>
            <a:ext cx="1095123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3284" y="1447800"/>
            <a:ext cx="933183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333" y="1447800"/>
            <a:ext cx="1105173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693483"/>
            <a:ext cx="10972800" cy="453783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728" y="1447800"/>
            <a:ext cx="878894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127702"/>
            <a:ext cx="10972798" cy="56693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913059"/>
            <a:ext cx="10972800" cy="40986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1590" y="1447800"/>
            <a:ext cx="89552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平衡二叉树的插入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753" y="1340768"/>
            <a:ext cx="9892894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299" y="1556792"/>
            <a:ext cx="10145802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1111" y="1905000"/>
            <a:ext cx="995617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0274" y="1905000"/>
            <a:ext cx="935785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7980" y="1905000"/>
            <a:ext cx="990243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25190"/>
            <a:ext cx="10363200" cy="40744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6668" y="1905000"/>
            <a:ext cx="976506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8858" y="1905000"/>
            <a:ext cx="1012068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494036"/>
            <a:ext cx="10972800" cy="586992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树的删除首先同</a:t>
            </a:r>
            <a:r>
              <a:rPr lang="en-US" altLang="zh-CN" dirty="0"/>
              <a:t>BST</a:t>
            </a:r>
            <a:r>
              <a:rPr lang="zh-CN" altLang="en-US" dirty="0"/>
              <a:t>树，然后分</a:t>
            </a:r>
            <a:r>
              <a:rPr lang="en-US" altLang="zh-CN" dirty="0"/>
              <a:t>3</a:t>
            </a:r>
            <a:r>
              <a:rPr lang="zh-CN" altLang="en-US" dirty="0"/>
              <a:t>大类</a:t>
            </a:r>
            <a:r>
              <a:rPr lang="en-US" altLang="zh-CN" dirty="0"/>
              <a:t>5</a:t>
            </a:r>
            <a:r>
              <a:rPr lang="zh-CN" altLang="en-US" dirty="0"/>
              <a:t>小类情况讨论</a:t>
            </a:r>
            <a:endParaRPr lang="en-US" altLang="zh-CN" dirty="0"/>
          </a:p>
          <a:p>
            <a:r>
              <a:rPr lang="en-US" altLang="zh-CN" dirty="0"/>
              <a:t>case 1</a:t>
            </a:r>
            <a:r>
              <a:rPr lang="zh-CN" altLang="en-US" dirty="0"/>
              <a:t>：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的平衡因子由</a:t>
            </a:r>
            <a:r>
              <a:rPr lang="en-US" altLang="zh-CN" dirty="0"/>
              <a:t>0</a:t>
            </a:r>
            <a:r>
              <a:rPr lang="zh-CN" altLang="en-US" dirty="0"/>
              <a:t>改为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-1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749" y="3147168"/>
            <a:ext cx="5936580" cy="329972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 2</a:t>
            </a:r>
            <a:r>
              <a:rPr lang="zh-CN" altLang="en-US" dirty="0"/>
              <a:t>：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的平衡因子由非</a:t>
            </a:r>
            <a:r>
              <a:rPr lang="en-US" altLang="zh-CN" dirty="0"/>
              <a:t>0</a:t>
            </a:r>
            <a:r>
              <a:rPr lang="zh-CN" altLang="en-US" dirty="0"/>
              <a:t>改为</a:t>
            </a:r>
            <a:r>
              <a:rPr lang="en-US" altLang="zh-CN" dirty="0"/>
              <a:t>0</a:t>
            </a:r>
            <a:r>
              <a:rPr lang="zh-CN" altLang="en-US" dirty="0"/>
              <a:t>，继续向上检查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7175" y="2636912"/>
            <a:ext cx="6604049" cy="37038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case 3</a:t>
            </a:r>
            <a:r>
              <a:rPr lang="zh-CN" altLang="en-US" dirty="0"/>
              <a:t>：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的平衡因子绝对值改为</a:t>
            </a:r>
            <a:r>
              <a:rPr lang="en-US" altLang="zh-CN" dirty="0"/>
              <a:t>2</a:t>
            </a:r>
            <a:r>
              <a:rPr lang="zh-CN" altLang="en-US" dirty="0"/>
              <a:t>，此时根据</a:t>
            </a:r>
            <a:r>
              <a:rPr lang="en-US" altLang="zh-CN" dirty="0"/>
              <a:t>s</a:t>
            </a:r>
            <a:r>
              <a:rPr lang="zh-CN" altLang="en-US" dirty="0"/>
              <a:t>的平衡因子情况再分</a:t>
            </a:r>
            <a:r>
              <a:rPr lang="en-US" altLang="zh-CN" dirty="0"/>
              <a:t>3</a:t>
            </a:r>
            <a:r>
              <a:rPr lang="zh-CN" altLang="en-US" dirty="0"/>
              <a:t>种情况讨论</a:t>
            </a:r>
            <a:endParaRPr lang="en-US" altLang="zh-CN" dirty="0"/>
          </a:p>
          <a:p>
            <a:r>
              <a:rPr lang="en-US" altLang="zh-CN" dirty="0"/>
              <a:t>case 3a</a:t>
            </a:r>
            <a:r>
              <a:rPr lang="zh-CN" altLang="en-US" dirty="0"/>
              <a:t>：</a:t>
            </a:r>
            <a:r>
              <a:rPr lang="en-US" altLang="zh-CN" dirty="0"/>
              <a:t>s</a:t>
            </a:r>
            <a:r>
              <a:rPr lang="zh-CN" altLang="en-US" dirty="0"/>
              <a:t>的平衡因子为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8063" y="3474805"/>
            <a:ext cx="5642274" cy="2952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二叉搜索树常见操作和算法难点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700808"/>
            <a:ext cx="10363200" cy="4114800"/>
          </a:xfrm>
        </p:spPr>
        <p:txBody>
          <a:bodyPr/>
          <a:lstStyle/>
          <a:p>
            <a:r>
              <a:rPr lang="zh-CN" altLang="en-US" dirty="0"/>
              <a:t>查找：链式结构的两分</a:t>
            </a:r>
            <a:endParaRPr lang="en-US" altLang="zh-CN" dirty="0"/>
          </a:p>
          <a:p>
            <a:r>
              <a:rPr lang="zh-CN" altLang="en-US" dirty="0"/>
              <a:t>插入：得到插入位置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新插入结点一定是叶子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插入在“该在而未在”的地方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删除：为根的情况 </a:t>
            </a:r>
            <a:r>
              <a:rPr lang="en-US" altLang="zh-CN" dirty="0"/>
              <a:t>vs. </a:t>
            </a:r>
            <a:r>
              <a:rPr lang="zh-CN" altLang="en-US" dirty="0"/>
              <a:t>不为根的情况</a:t>
            </a:r>
          </a:p>
          <a:p>
            <a:pPr lvl="1"/>
            <a:r>
              <a:rPr lang="zh-CN" altLang="en-US" dirty="0"/>
              <a:t>无左右子树</a:t>
            </a:r>
          </a:p>
          <a:p>
            <a:pPr lvl="1"/>
            <a:r>
              <a:rPr lang="zh-CN" altLang="en-US" dirty="0"/>
              <a:t>有左右子树之一</a:t>
            </a:r>
          </a:p>
          <a:p>
            <a:pPr lvl="1"/>
            <a:r>
              <a:rPr lang="zh-CN" altLang="en-US" dirty="0"/>
              <a:t>左右子树均存在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FF0000"/>
                </a:solidFill>
              </a:rPr>
              <a:t>将拟删除结点与中序遍历后继结点对换后，在新位置上删除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如何找到后继结点？</a:t>
            </a:r>
            <a:endParaRPr lang="en-US" altLang="zh-CN" dirty="0"/>
          </a:p>
          <a:p>
            <a:pPr lvl="2"/>
            <a:r>
              <a:rPr lang="zh-CN" altLang="en-US" dirty="0"/>
              <a:t>算法为什么正确？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00808"/>
            <a:ext cx="10363200" cy="4114800"/>
          </a:xfrm>
        </p:spPr>
        <p:txBody>
          <a:bodyPr/>
          <a:lstStyle/>
          <a:p>
            <a:r>
              <a:rPr lang="en-US" altLang="zh-CN" dirty="0"/>
              <a:t>case 3b</a:t>
            </a:r>
            <a:r>
              <a:rPr lang="zh-CN" altLang="en-US" dirty="0"/>
              <a:t>：</a:t>
            </a:r>
            <a:r>
              <a:rPr lang="en-US" altLang="zh-CN" dirty="0"/>
              <a:t>s</a:t>
            </a:r>
            <a:r>
              <a:rPr lang="zh-CN" altLang="en-US" dirty="0"/>
              <a:t>与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的平衡因子同号</a:t>
            </a:r>
            <a:endParaRPr lang="en-US" altLang="zh-CN" dirty="0"/>
          </a:p>
          <a:p>
            <a:pPr lvl="1"/>
            <a:r>
              <a:rPr lang="zh-CN" altLang="en-US" dirty="0"/>
              <a:t>这种情况，旋转后，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的平衡因子一定是</a:t>
            </a:r>
            <a:r>
              <a:rPr lang="en-US" altLang="zh-CN" dirty="0"/>
              <a:t>0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592" y="2852936"/>
            <a:ext cx="7789143" cy="34631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平衡二叉树的删除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700808"/>
            <a:ext cx="10363200" cy="4114800"/>
          </a:xfrm>
        </p:spPr>
        <p:txBody>
          <a:bodyPr/>
          <a:lstStyle/>
          <a:p>
            <a:r>
              <a:rPr lang="en-US" altLang="zh-CN" dirty="0"/>
              <a:t>case 3c</a:t>
            </a:r>
            <a:r>
              <a:rPr lang="zh-CN" altLang="en-US" dirty="0"/>
              <a:t>：</a:t>
            </a:r>
            <a:r>
              <a:rPr lang="en-US" altLang="zh-CN" dirty="0"/>
              <a:t>s</a:t>
            </a:r>
            <a:r>
              <a:rPr lang="zh-CN" altLang="en-US" dirty="0"/>
              <a:t>与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的平衡因子异号</a:t>
            </a:r>
            <a:endParaRPr lang="en-US" altLang="zh-CN" dirty="0"/>
          </a:p>
          <a:p>
            <a:pPr lvl="1"/>
            <a:r>
              <a:rPr lang="zh-CN" altLang="en-US" dirty="0"/>
              <a:t>这种情况，旋转后，</a:t>
            </a:r>
            <a:r>
              <a:rPr lang="en-US" altLang="zh-CN" dirty="0"/>
              <a:t>r</a:t>
            </a:r>
            <a:r>
              <a:rPr lang="zh-CN" altLang="en-US" dirty="0"/>
              <a:t>的平衡因子一定是</a:t>
            </a:r>
            <a:r>
              <a:rPr lang="en-US" altLang="zh-CN" dirty="0"/>
              <a:t>0</a:t>
            </a:r>
            <a:r>
              <a:rPr lang="zh-CN" altLang="en-US" dirty="0"/>
              <a:t>，但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r</a:t>
            </a:r>
            <a:r>
              <a:rPr lang="zh-CN" altLang="en-US" dirty="0"/>
              <a:t>、</a:t>
            </a:r>
            <a:r>
              <a:rPr lang="en-US" altLang="zh-CN" dirty="0"/>
              <a:t>s</a:t>
            </a:r>
            <a:r>
              <a:rPr lang="zh-CN" altLang="en-US" dirty="0"/>
              <a:t>的平衡因子可能是（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）或者（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）或者（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3068960"/>
            <a:ext cx="7317680" cy="333760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练习：从树上删去结点</a:t>
            </a:r>
            <a:r>
              <a:rPr lang="en-US" altLang="zh-CN" dirty="0"/>
              <a:t>P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6894" y="1905000"/>
            <a:ext cx="708461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伸展树</a:t>
            </a:r>
            <a:endParaRPr lang="en-US" altLang="zh-CN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自调整树</a:t>
            </a:r>
            <a:endParaRPr lang="en-US" altLang="zh-CN" dirty="0"/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Self-adjusting Trees</a:t>
            </a:r>
            <a:r>
              <a:rPr lang="zh-CN" altLang="en-US" dirty="0"/>
              <a:t>，又叫自适应树</a:t>
            </a:r>
            <a:endParaRPr lang="en-US" altLang="zh-CN" dirty="0"/>
          </a:p>
          <a:p>
            <a:r>
              <a:rPr lang="zh-CN" altLang="en-US" dirty="0"/>
              <a:t>当访问其一个节点时，会按照预定的规则对树进行重组</a:t>
            </a:r>
            <a:r>
              <a:rPr lang="en-US" altLang="zh-CN" dirty="0"/>
              <a:t>(reorganized)</a:t>
            </a:r>
            <a:r>
              <a:rPr lang="zh-CN" altLang="en-US" dirty="0"/>
              <a:t>，重组发生在对节点的查询、插入和删除之后</a:t>
            </a:r>
          </a:p>
          <a:p>
            <a:r>
              <a:rPr lang="zh-CN" altLang="en-US" dirty="0"/>
              <a:t>与之相对的</a:t>
            </a:r>
          </a:p>
          <a:p>
            <a:pPr lvl="1"/>
            <a:r>
              <a:rPr lang="zh-CN" altLang="en-US" dirty="0"/>
              <a:t>普通</a:t>
            </a:r>
            <a:r>
              <a:rPr lang="en-US" altLang="zh-CN" dirty="0"/>
              <a:t>BST</a:t>
            </a:r>
            <a:r>
              <a:rPr lang="zh-CN" altLang="en-US" dirty="0"/>
              <a:t>树对于节点访问没有任何约束</a:t>
            </a:r>
          </a:p>
          <a:p>
            <a:pPr lvl="1"/>
            <a:r>
              <a:rPr lang="en-US" altLang="zh-CN" dirty="0"/>
              <a:t>AVL</a:t>
            </a:r>
            <a:r>
              <a:rPr lang="zh-CN" altLang="en-US" dirty="0"/>
              <a:t>树则始终强制保持树的一种平衡状况，在每次插入和删除节点后都将进行重组操作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自调整树</a:t>
            </a:r>
            <a:endParaRPr lang="en-US" altLang="zh-CN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自调整树重组的原则</a:t>
            </a:r>
            <a:endParaRPr lang="en-US" altLang="zh-CN" sz="3200" dirty="0"/>
          </a:p>
          <a:p>
            <a:pPr lvl="1"/>
            <a:r>
              <a:rPr lang="zh-CN" altLang="en-US" sz="2800" dirty="0"/>
              <a:t>使最近访问过的节点更靠近根</a:t>
            </a:r>
          </a:p>
          <a:p>
            <a:pPr lvl="2"/>
            <a:r>
              <a:rPr lang="zh-CN" altLang="en-US" sz="2400" dirty="0"/>
              <a:t>访问局部性的“</a:t>
            </a:r>
            <a:r>
              <a:rPr lang="en-US" altLang="zh-CN" sz="2400" dirty="0"/>
              <a:t>80-20</a:t>
            </a:r>
            <a:r>
              <a:rPr lang="zh-CN" altLang="en-US" sz="2400" dirty="0"/>
              <a:t>”原则的体现</a:t>
            </a:r>
          </a:p>
          <a:p>
            <a:pPr lvl="2"/>
            <a:r>
              <a:rPr lang="zh-CN" altLang="en-US" sz="2400" dirty="0"/>
              <a:t>对于最近访问过的节点进行“伸展”操作</a:t>
            </a:r>
          </a:p>
          <a:p>
            <a:pPr lvl="1"/>
            <a:r>
              <a:rPr lang="zh-CN" altLang="en-US" sz="2800" dirty="0"/>
              <a:t>宏观上使树的平衡性更好</a:t>
            </a:r>
          </a:p>
          <a:p>
            <a:pPr lvl="2"/>
            <a:r>
              <a:rPr lang="zh-CN" altLang="en-US" sz="2400" dirty="0"/>
              <a:t>并不要求任何时候树都保持平衡</a:t>
            </a:r>
          </a:p>
          <a:p>
            <a:pPr lvl="2"/>
            <a:r>
              <a:rPr lang="zh-CN" altLang="en-US" sz="2400" dirty="0"/>
              <a:t>不进行特别的平衡操作</a:t>
            </a:r>
          </a:p>
          <a:p>
            <a:pPr lvl="2"/>
            <a:r>
              <a:rPr lang="zh-CN" altLang="en-US" sz="2400" dirty="0"/>
              <a:t>通过伸展操作从宏观上自然地让树趋向平衡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伸展树</a:t>
            </a:r>
            <a:endParaRPr lang="en-US" altLang="zh-CN" b="1" dirty="0">
              <a:solidFill>
                <a:srgbClr val="FF0066"/>
              </a:solidFill>
            </a:endParaRPr>
          </a:p>
        </p:txBody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Splay Tree</a:t>
            </a:r>
            <a:r>
              <a:rPr lang="zh-CN" altLang="en-US" dirty="0"/>
              <a:t>，自调整树的一个例子</a:t>
            </a:r>
          </a:p>
          <a:p>
            <a:pPr lvl="1"/>
            <a:r>
              <a:rPr lang="en-US" altLang="zh-CN" dirty="0"/>
              <a:t>1985</a:t>
            </a:r>
            <a:r>
              <a:rPr lang="zh-CN" altLang="en-US" dirty="0"/>
              <a:t>年，</a:t>
            </a:r>
            <a:r>
              <a:rPr lang="en-US" altLang="zh-CN" dirty="0"/>
              <a:t>John Edward Hopcroft</a:t>
            </a:r>
            <a:r>
              <a:rPr lang="zh-CN" altLang="en-US" dirty="0"/>
              <a:t>和</a:t>
            </a:r>
            <a:r>
              <a:rPr lang="en-US" altLang="zh-CN" dirty="0"/>
              <a:t>Robert </a:t>
            </a:r>
            <a:r>
              <a:rPr lang="en-US" altLang="zh-CN" dirty="0" err="1"/>
              <a:t>Endre</a:t>
            </a:r>
            <a:r>
              <a:rPr lang="en-US" altLang="zh-CN" dirty="0"/>
              <a:t> </a:t>
            </a:r>
            <a:r>
              <a:rPr lang="en-US" altLang="zh-CN" dirty="0" err="1"/>
              <a:t>Tarjan</a:t>
            </a:r>
            <a:r>
              <a:rPr lang="zh-CN" altLang="en-US" dirty="0"/>
              <a:t>发明</a:t>
            </a:r>
            <a:endParaRPr lang="en-US" altLang="zh-CN" dirty="0"/>
          </a:p>
          <a:p>
            <a:pPr lvl="1"/>
            <a:r>
              <a:rPr lang="zh-CN" altLang="en-US" dirty="0"/>
              <a:t>不是一种数据结构，是一组改进</a:t>
            </a:r>
            <a:r>
              <a:rPr lang="en-US" altLang="zh-CN" dirty="0"/>
              <a:t>BST</a:t>
            </a:r>
            <a:r>
              <a:rPr lang="zh-CN" altLang="en-US" dirty="0"/>
              <a:t>性能的规则</a:t>
            </a:r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当访问、插入和删除某个结点时，将其或者其父节点通过一系列伸展操作升至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根节点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所谓“伸展”其实是一组“旋转”（</a:t>
            </a:r>
            <a:r>
              <a:rPr lang="en-US" altLang="zh-CN" dirty="0"/>
              <a:t>rotation</a:t>
            </a:r>
            <a:r>
              <a:rPr lang="zh-CN" altLang="en-US" dirty="0"/>
              <a:t>）操作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伸展树</a:t>
            </a:r>
            <a:endParaRPr lang="en-US" altLang="zh-CN" b="1" dirty="0">
              <a:solidFill>
                <a:srgbClr val="FF0066"/>
              </a:solidFill>
            </a:endParaRPr>
          </a:p>
        </p:txBody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三种旋转类型</a:t>
            </a:r>
            <a:endParaRPr lang="en-US" altLang="zh-CN" dirty="0"/>
          </a:p>
          <a:p>
            <a:pPr lvl="1"/>
            <a:r>
              <a:rPr lang="zh-CN" altLang="en-US" dirty="0"/>
              <a:t>设最新访问节点为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X</a:t>
            </a:r>
            <a:r>
              <a:rPr lang="zh-CN" altLang="en-US" dirty="0"/>
              <a:t>父节点为</a:t>
            </a:r>
            <a:r>
              <a:rPr lang="en-US" altLang="zh-CN" dirty="0"/>
              <a:t>P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zh-CN" altLang="en-US" dirty="0"/>
              <a:t>父节点（</a:t>
            </a:r>
            <a:r>
              <a:rPr lang="en-US" altLang="zh-CN" dirty="0"/>
              <a:t>S</a:t>
            </a:r>
            <a:r>
              <a:rPr lang="zh-CN" altLang="en-US" dirty="0"/>
              <a:t>祖父节点）为</a:t>
            </a:r>
            <a:r>
              <a:rPr lang="en-US" altLang="zh-CN" dirty="0"/>
              <a:t>G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X</a:t>
            </a:r>
            <a:r>
              <a:rPr lang="zh-CN" altLang="en-US" dirty="0"/>
              <a:t>为根的子节点时，发生单旋转</a:t>
            </a:r>
            <a:r>
              <a:rPr lang="en-US" altLang="zh-CN" dirty="0"/>
              <a:t>(zig rotation / single rotation)</a:t>
            </a:r>
            <a:r>
              <a:rPr lang="zh-CN" altLang="en-US" dirty="0"/>
              <a:t>，否则发生双旋转</a:t>
            </a:r>
            <a:r>
              <a:rPr lang="en-US" altLang="zh-CN" dirty="0"/>
              <a:t>(double rotation)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在</a:t>
            </a:r>
            <a:r>
              <a:rPr lang="en-US" altLang="zh-CN" dirty="0"/>
              <a:t>P</a:t>
            </a:r>
            <a:r>
              <a:rPr lang="zh-CN" altLang="en-US" dirty="0"/>
              <a:t>两侧时，发生一字型旋转</a:t>
            </a:r>
            <a:r>
              <a:rPr lang="en-US" altLang="zh-CN" dirty="0"/>
              <a:t>(zig-zig rotation)</a:t>
            </a:r>
          </a:p>
          <a:p>
            <a:pPr lvl="2"/>
            <a:r>
              <a:rPr lang="zh-CN" altLang="en-US" dirty="0"/>
              <a:t>同构形状，</a:t>
            </a:r>
            <a:r>
              <a:rPr lang="en-US" altLang="zh-CN" dirty="0"/>
              <a:t>homogeneous configuration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在</a:t>
            </a:r>
            <a:r>
              <a:rPr lang="en-US" altLang="zh-CN" dirty="0"/>
              <a:t>P</a:t>
            </a:r>
            <a:r>
              <a:rPr lang="zh-CN" altLang="en-US" dirty="0"/>
              <a:t>一侧时，发生之字型旋转</a:t>
            </a:r>
            <a:r>
              <a:rPr lang="en-US" altLang="zh-CN" dirty="0"/>
              <a:t>(zig-zag rotation)</a:t>
            </a:r>
          </a:p>
          <a:p>
            <a:pPr lvl="2"/>
            <a:r>
              <a:rPr lang="zh-CN" altLang="en-US" dirty="0"/>
              <a:t>异构形状，</a:t>
            </a:r>
            <a:r>
              <a:rPr lang="en-US" altLang="zh-CN" dirty="0"/>
              <a:t> heterogeneous configuration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伸展树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08" y="1536976"/>
            <a:ext cx="7463184" cy="48508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  <a:endParaRPr lang="en-US" altLang="zh-CN" dirty="0"/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单个操作时间可能是</a:t>
            </a:r>
            <a:r>
              <a:rPr lang="en-US" altLang="zh-CN" dirty="0"/>
              <a:t>O(N)</a:t>
            </a:r>
          </a:p>
          <a:p>
            <a:r>
              <a:rPr lang="zh-CN" altLang="en-US" dirty="0"/>
              <a:t>但是对于</a:t>
            </a:r>
            <a:r>
              <a:rPr lang="en-US" altLang="zh-CN" dirty="0"/>
              <a:t>m</a:t>
            </a:r>
            <a:r>
              <a:rPr lang="zh-CN" altLang="en-US" dirty="0"/>
              <a:t>个操作，当</a:t>
            </a:r>
            <a:r>
              <a:rPr lang="en-US" altLang="zh-CN" dirty="0" err="1"/>
              <a:t>m</a:t>
            </a:r>
            <a:r>
              <a:rPr lang="en-US" altLang="zh-CN" dirty="0" err="1">
                <a:cs typeface="Arial" panose="020B0604020202020204" pitchFamily="34" charset="0"/>
              </a:rPr>
              <a:t>≥n</a:t>
            </a:r>
            <a:r>
              <a:rPr lang="zh-CN" altLang="en-US" dirty="0">
                <a:cs typeface="Arial" panose="020B0604020202020204" pitchFamily="34" charset="0"/>
              </a:rPr>
              <a:t>时总的操作时间为</a:t>
            </a:r>
            <a:r>
              <a:rPr lang="en-US" altLang="zh-CN" dirty="0">
                <a:cs typeface="Arial" panose="020B0604020202020204" pitchFamily="34" charset="0"/>
              </a:rPr>
              <a:t>O(</a:t>
            </a:r>
            <a:r>
              <a:rPr lang="en-US" altLang="zh-CN" dirty="0" err="1">
                <a:cs typeface="Arial" panose="020B0604020202020204" pitchFamily="34" charset="0"/>
              </a:rPr>
              <a:t>mlogN</a:t>
            </a:r>
            <a:r>
              <a:rPr lang="en-US" altLang="zh-CN" dirty="0">
                <a:cs typeface="Arial" panose="020B0604020202020204" pitchFamily="34" charset="0"/>
              </a:rPr>
              <a:t>)</a:t>
            </a:r>
            <a:r>
              <a:rPr lang="zh-CN" altLang="en-US" dirty="0">
                <a:cs typeface="Arial" panose="020B0604020202020204" pitchFamily="34" charset="0"/>
              </a:rPr>
              <a:t>，所以均摊</a:t>
            </a:r>
            <a:r>
              <a:rPr lang="en-US" altLang="zh-CN" dirty="0">
                <a:cs typeface="Arial" panose="020B0604020202020204" pitchFamily="34" charset="0"/>
              </a:rPr>
              <a:t>(</a:t>
            </a:r>
            <a:r>
              <a:rPr lang="en-US" altLang="zh-CN" dirty="0"/>
              <a:t>amortized</a:t>
            </a:r>
            <a:r>
              <a:rPr lang="en-US" altLang="zh-CN" dirty="0">
                <a:cs typeface="Arial" panose="020B0604020202020204" pitchFamily="34" charset="0"/>
              </a:rPr>
              <a:t>)</a:t>
            </a:r>
            <a:r>
              <a:rPr lang="zh-CN" altLang="en-US" dirty="0">
                <a:cs typeface="Arial" panose="020B0604020202020204" pitchFamily="34" charset="0"/>
              </a:rPr>
              <a:t>时间为</a:t>
            </a:r>
            <a:r>
              <a:rPr lang="en-US" altLang="zh-CN" dirty="0">
                <a:cs typeface="Arial" panose="020B0604020202020204" pitchFamily="34" charset="0"/>
              </a:rPr>
              <a:t>O(</a:t>
            </a:r>
            <a:r>
              <a:rPr lang="en-US" altLang="zh-CN" dirty="0" err="1">
                <a:cs typeface="Arial" panose="020B0604020202020204" pitchFamily="34" charset="0"/>
              </a:rPr>
              <a:t>logN</a:t>
            </a:r>
            <a:r>
              <a:rPr lang="en-US" altLang="zh-CN" dirty="0">
                <a:cs typeface="Arial" panose="020B0604020202020204" pitchFamily="34" charset="0"/>
              </a:rPr>
              <a:t>)</a:t>
            </a:r>
          </a:p>
          <a:p>
            <a:r>
              <a:rPr lang="zh-CN" altLang="en-US" dirty="0">
                <a:cs typeface="Arial" panose="020B0604020202020204" pitchFamily="34" charset="0"/>
              </a:rPr>
              <a:t>伸展树拥有较好的“局部”</a:t>
            </a:r>
            <a:r>
              <a:rPr lang="en-US" altLang="zh-CN" dirty="0">
                <a:cs typeface="Arial" panose="020B0604020202020204" pitchFamily="34" charset="0"/>
              </a:rPr>
              <a:t>(</a:t>
            </a:r>
            <a:r>
              <a:rPr lang="en-US" altLang="en-US" dirty="0"/>
              <a:t>locality</a:t>
            </a:r>
            <a:r>
              <a:rPr lang="en-US" altLang="zh-CN" dirty="0">
                <a:cs typeface="Arial" panose="020B0604020202020204" pitchFamily="34" charset="0"/>
              </a:rPr>
              <a:t>)</a:t>
            </a:r>
            <a:r>
              <a:rPr lang="zh-CN" altLang="en-US" dirty="0">
                <a:cs typeface="Arial" panose="020B0604020202020204" pitchFamily="34" charset="0"/>
              </a:rPr>
              <a:t>性能</a:t>
            </a:r>
          </a:p>
          <a:p>
            <a:pPr lvl="1"/>
            <a:r>
              <a:rPr lang="zh-CN" altLang="en-US" dirty="0">
                <a:cs typeface="Arial" panose="020B0604020202020204" pitchFamily="34" charset="0"/>
              </a:rPr>
              <a:t>对于经常访问节点性能较好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9305" y="1447800"/>
            <a:ext cx="9639790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伸展树实例：访问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647" y="1610299"/>
            <a:ext cx="8025106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伸展树实例：再访问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58012"/>
            <a:ext cx="10363200" cy="34087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伸展树实例：插入</a:t>
            </a:r>
            <a:r>
              <a:rPr lang="en-US" altLang="zh-CN" dirty="0"/>
              <a:t>11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5237" y="1524000"/>
            <a:ext cx="82679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伸展树实例：插入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858" y="1546330"/>
            <a:ext cx="84826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伸展树实例：删除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7058" y="1535496"/>
            <a:ext cx="83442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  <a:endParaRPr lang="en-US" altLang="zh-C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Red-Black tree</a:t>
            </a:r>
            <a:r>
              <a:rPr lang="zh-CN" altLang="en-US" dirty="0"/>
              <a:t>， 简称</a:t>
            </a:r>
            <a:r>
              <a:rPr lang="en-US" altLang="zh-CN" dirty="0"/>
              <a:t>RB-Tree</a:t>
            </a:r>
          </a:p>
          <a:p>
            <a:pPr lvl="1"/>
            <a:r>
              <a:rPr lang="en-US" altLang="zh-CN" dirty="0"/>
              <a:t>1972</a:t>
            </a:r>
            <a:r>
              <a:rPr lang="zh-CN" altLang="en-US" dirty="0"/>
              <a:t>年，</a:t>
            </a:r>
            <a:r>
              <a:rPr lang="en-US" altLang="zh-CN" dirty="0"/>
              <a:t>Rudolf Bayer</a:t>
            </a:r>
            <a:r>
              <a:rPr lang="zh-CN" altLang="en-US" dirty="0"/>
              <a:t>发明，当时被称为平衡二叉</a:t>
            </a:r>
            <a:r>
              <a:rPr lang="en-US" altLang="zh-CN" dirty="0"/>
              <a:t>B</a:t>
            </a:r>
            <a:r>
              <a:rPr lang="zh-CN" altLang="en-US" dirty="0"/>
              <a:t>树（</a:t>
            </a:r>
            <a:r>
              <a:rPr lang="en-US" altLang="zh-CN" dirty="0"/>
              <a:t>Symmetric Binary B-trees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1978</a:t>
            </a:r>
            <a:r>
              <a:rPr lang="zh-CN" altLang="en-US" dirty="0"/>
              <a:t>年，由</a:t>
            </a:r>
            <a:r>
              <a:rPr lang="en-US" altLang="zh-CN" dirty="0"/>
              <a:t>Leo J. </a:t>
            </a:r>
            <a:r>
              <a:rPr lang="en-US" altLang="zh-CN" dirty="0" err="1"/>
              <a:t>Guibas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Robert Sedgewick </a:t>
            </a:r>
            <a:r>
              <a:rPr lang="zh-CN" altLang="en-US" dirty="0"/>
              <a:t>修改为“红黑树”</a:t>
            </a:r>
            <a:endParaRPr lang="en-US" altLang="zh-CN" dirty="0"/>
          </a:p>
          <a:p>
            <a:pPr lvl="1"/>
            <a:r>
              <a:rPr lang="zh-CN" altLang="en-US" dirty="0"/>
              <a:t>降低了</a:t>
            </a:r>
            <a:r>
              <a:rPr lang="en-US" altLang="zh-CN" dirty="0"/>
              <a:t>AVL</a:t>
            </a:r>
            <a:r>
              <a:rPr lang="zh-CN" altLang="en-US" dirty="0"/>
              <a:t>平衡性要求，寻求局部最优</a:t>
            </a:r>
            <a:endParaRPr lang="en-US" altLang="zh-CN" dirty="0"/>
          </a:p>
          <a:p>
            <a:pPr lvl="1"/>
            <a:r>
              <a:rPr lang="zh-CN" altLang="en-US" dirty="0"/>
              <a:t>可以在</a:t>
            </a:r>
            <a:r>
              <a:rPr lang="en-US" altLang="zh-CN" dirty="0"/>
              <a:t>O(log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时间内实现查找，插入和删除操作</a:t>
            </a:r>
            <a:endParaRPr lang="en-US" altLang="zh-CN" dirty="0"/>
          </a:p>
          <a:p>
            <a:pPr lvl="1"/>
            <a:r>
              <a:rPr lang="zh-CN" altLang="en-US" dirty="0"/>
              <a:t>（相当于用红链接来表示</a:t>
            </a:r>
            <a:r>
              <a:rPr lang="en-US" altLang="zh-CN" dirty="0"/>
              <a:t>3-</a:t>
            </a:r>
            <a:r>
              <a:rPr lang="zh-CN" altLang="en-US" dirty="0"/>
              <a:t>结点的</a:t>
            </a:r>
            <a:r>
              <a:rPr lang="en-US" altLang="zh-CN" dirty="0"/>
              <a:t>2-3</a:t>
            </a:r>
            <a:r>
              <a:rPr lang="zh-CN" altLang="en-US" dirty="0"/>
              <a:t>树）</a:t>
            </a:r>
            <a:endParaRPr lang="en-US" altLang="zh-CN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是一棵二叉搜索树，树上每个结点不是红色，就是黑色</a:t>
            </a:r>
            <a:endParaRPr lang="en-US" altLang="zh-CN" dirty="0"/>
          </a:p>
          <a:p>
            <a:r>
              <a:rPr lang="zh-CN" altLang="en-US" dirty="0"/>
              <a:t>可以认为是扩充二叉树，用外部结点表示空指针</a:t>
            </a:r>
          </a:p>
          <a:p>
            <a:r>
              <a:rPr lang="zh-CN" altLang="en-US" dirty="0"/>
              <a:t>满足以下特征</a:t>
            </a:r>
            <a:endParaRPr lang="en-US" altLang="zh-CN" dirty="0"/>
          </a:p>
          <a:p>
            <a:pPr lvl="1"/>
            <a:r>
              <a:rPr lang="zh-CN" altLang="en-US" dirty="0"/>
              <a:t>根节点和所有外部结点都是黑色</a:t>
            </a:r>
            <a:endParaRPr lang="en-US" altLang="zh-CN" dirty="0"/>
          </a:p>
          <a:p>
            <a:pPr lvl="1"/>
            <a:r>
              <a:rPr lang="zh-CN" altLang="en-US" dirty="0"/>
              <a:t>从根节点到外部结点途中没有两个连续红色结点</a:t>
            </a:r>
            <a:endParaRPr lang="en-US" altLang="zh-CN" dirty="0"/>
          </a:p>
          <a:p>
            <a:pPr lvl="1"/>
            <a:r>
              <a:rPr lang="zh-CN" altLang="en-US" dirty="0"/>
              <a:t>所有根节点到外部结点的路径上有相同数目的黑色结点</a:t>
            </a:r>
            <a:endParaRPr lang="en-US" altLang="zh-CN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结点</a:t>
            </a:r>
            <a:r>
              <a:rPr lang="en-US" altLang="zh-CN" dirty="0"/>
              <a:t>x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66"/>
                </a:solidFill>
              </a:rPr>
              <a:t>黑高度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亦称结点的阶（</a:t>
            </a:r>
            <a:r>
              <a:rPr lang="en-US" altLang="zh-CN" dirty="0"/>
              <a:t>rank</a:t>
            </a:r>
            <a:r>
              <a:rPr lang="zh-CN" altLang="en-US" dirty="0"/>
              <a:t>），记作</a:t>
            </a:r>
            <a:r>
              <a:rPr lang="en-US" altLang="zh-CN" dirty="0" err="1"/>
              <a:t>bh</a:t>
            </a:r>
            <a:r>
              <a:rPr lang="en-US" altLang="zh-CN" dirty="0"/>
              <a:t>(x)</a:t>
            </a:r>
          </a:p>
          <a:p>
            <a:pPr lvl="1"/>
            <a:r>
              <a:rPr lang="zh-CN" altLang="en-US" dirty="0"/>
              <a:t>任一结点</a:t>
            </a:r>
            <a:r>
              <a:rPr lang="en-US" altLang="zh-CN" dirty="0"/>
              <a:t>x</a:t>
            </a:r>
            <a:r>
              <a:rPr lang="zh-CN" altLang="en-US" dirty="0"/>
              <a:t>出发到达一个外部结点的任一路径上的黑结点个数</a:t>
            </a:r>
            <a:endParaRPr lang="en-US" altLang="zh-CN" dirty="0"/>
          </a:p>
          <a:p>
            <a:pPr lvl="1"/>
            <a:r>
              <a:rPr lang="zh-CN" altLang="en-US" dirty="0"/>
              <a:t>红黑树的黑高度定义为根节点的黑高度</a:t>
            </a:r>
            <a:endParaRPr lang="en-US" altLang="zh-CN" dirty="0"/>
          </a:p>
          <a:p>
            <a:pPr lvl="1"/>
            <a:r>
              <a:rPr lang="zh-CN" altLang="en-US" dirty="0"/>
              <a:t>平衡性指标</a:t>
            </a:r>
          </a:p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7600" y="1727058"/>
            <a:ext cx="5596880" cy="38535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红黑树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从根到外部结点的最长路径长度不大于最短路径的两倍</a:t>
            </a:r>
            <a:endParaRPr lang="en-US" altLang="zh-CN" dirty="0"/>
          </a:p>
          <a:p>
            <a:r>
              <a:rPr lang="zh-CN" altLang="en-US" dirty="0"/>
              <a:t>结论</a:t>
            </a:r>
            <a:r>
              <a:rPr lang="en-US" altLang="zh-CN" dirty="0"/>
              <a:t>2</a:t>
            </a:r>
          </a:p>
          <a:p>
            <a:pPr lvl="1"/>
            <a:r>
              <a:rPr lang="zh-CN" altLang="en-US" dirty="0"/>
              <a:t>设</a:t>
            </a:r>
            <a:r>
              <a:rPr lang="en-US" altLang="zh-CN" dirty="0"/>
              <a:t>h</a:t>
            </a:r>
            <a:r>
              <a:rPr lang="zh-CN" altLang="en-US" dirty="0"/>
              <a:t>是红黑树的高度，</a:t>
            </a:r>
            <a:r>
              <a:rPr lang="en-US" altLang="zh-CN" dirty="0"/>
              <a:t>n</a:t>
            </a:r>
            <a:r>
              <a:rPr lang="zh-CN" altLang="en-US" dirty="0"/>
              <a:t>是节点个数，</a:t>
            </a:r>
            <a:r>
              <a:rPr lang="en-US" altLang="zh-CN" dirty="0"/>
              <a:t>r</a:t>
            </a:r>
            <a:r>
              <a:rPr lang="zh-CN" altLang="en-US" dirty="0"/>
              <a:t>是根结点的黑高度，则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r ≤ h ≤ 2r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n ≥ 2</a:t>
            </a:r>
            <a:r>
              <a:rPr lang="en-US" altLang="zh-CN" baseline="30000" dirty="0"/>
              <a:t>r</a:t>
            </a:r>
            <a:r>
              <a:rPr lang="en-US" altLang="zh-CN" dirty="0"/>
              <a:t>-1</a:t>
            </a:r>
            <a:endParaRPr lang="zh-CN" altLang="en-US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h ≤ 2log</a:t>
            </a:r>
            <a:r>
              <a:rPr lang="en-US" altLang="zh-CN" baseline="-25000" dirty="0"/>
              <a:t>2</a:t>
            </a:r>
            <a:r>
              <a:rPr lang="en-US" altLang="zh-CN" dirty="0"/>
              <a:t>(n+1)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522238"/>
            <a:ext cx="5689600" cy="2880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6354" y="1758752"/>
            <a:ext cx="9605692" cy="509924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红黑树的插入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  <a:endParaRPr lang="en-US" altLang="zh-CN" dirty="0"/>
          </a:p>
          <a:p>
            <a:pPr lvl="1"/>
            <a:r>
              <a:rPr lang="zh-CN" altLang="en-US" dirty="0"/>
              <a:t>新插入结点为红色叶子</a:t>
            </a:r>
            <a:endParaRPr lang="en-US" altLang="zh-CN" dirty="0"/>
          </a:p>
          <a:p>
            <a:pPr lvl="1"/>
            <a:r>
              <a:rPr lang="en-US" altLang="zh-CN" dirty="0"/>
              <a:t>case0</a:t>
            </a:r>
            <a:r>
              <a:rPr lang="zh-CN" altLang="en-US" dirty="0"/>
              <a:t>：如果父结点为黑色，结束</a:t>
            </a:r>
            <a:endParaRPr lang="en-US" altLang="zh-CN" dirty="0"/>
          </a:p>
          <a:p>
            <a:pPr lvl="1"/>
            <a:r>
              <a:rPr lang="en-US" altLang="zh-CN" dirty="0"/>
              <a:t>case1</a:t>
            </a:r>
            <a:r>
              <a:rPr lang="zh-CN" altLang="en-US" dirty="0"/>
              <a:t>：如果插入后根结点为红色，改为黑色</a:t>
            </a:r>
            <a:endParaRPr lang="en-US" altLang="zh-CN" dirty="0"/>
          </a:p>
          <a:p>
            <a:pPr lvl="1"/>
            <a:r>
              <a:rPr lang="en-US" altLang="zh-CN" dirty="0"/>
              <a:t>case2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：如果插入后父结点为红色，且父结点兄弟结点为红色，则将父结点及其兄弟结点染为黑色，将其祖父结点改为红色</a:t>
            </a:r>
            <a:endParaRPr lang="en-US" altLang="zh-CN" dirty="0"/>
          </a:p>
          <a:p>
            <a:pPr lvl="1"/>
            <a:r>
              <a:rPr lang="en-US" altLang="zh-CN" dirty="0"/>
              <a:t>case4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：如果插入后父结点为红色，且父结点兄弟结点为黑色，则旋转后维持父结点</a:t>
            </a:r>
            <a:r>
              <a:rPr lang="zh-CN" altLang="en-US" dirty="0">
                <a:highlight>
                  <a:srgbClr val="FFFF00"/>
                </a:highlight>
              </a:rPr>
              <a:t>层</a:t>
            </a:r>
            <a:r>
              <a:rPr lang="zh-CN" altLang="en-US" dirty="0"/>
              <a:t>为红色，祖父结点</a:t>
            </a:r>
            <a:r>
              <a:rPr lang="zh-CN" altLang="en-US" dirty="0">
                <a:highlight>
                  <a:srgbClr val="FFFF00"/>
                </a:highlight>
              </a:rPr>
              <a:t>层</a:t>
            </a:r>
            <a:r>
              <a:rPr lang="zh-CN" altLang="en-US" dirty="0"/>
              <a:t>为黑色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84" y="1556792"/>
            <a:ext cx="7416824" cy="51975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20729"/>
            <a:ext cx="10363200" cy="368334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8171" y="2780928"/>
            <a:ext cx="10363200" cy="32248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55440" y="1772816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Insert</a:t>
            </a:r>
            <a:r>
              <a:rPr lang="en-US" altLang="zh-CN"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10,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20,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30, 15,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25,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12,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5, 3,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2780928"/>
            <a:ext cx="10363200" cy="33487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0" y="1772816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Insert</a:t>
            </a:r>
            <a:r>
              <a:rPr lang="en-US" altLang="zh-CN"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10,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20,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30, 15,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25,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12,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5, 3,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2420888"/>
            <a:ext cx="9144000" cy="38385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0" y="1772816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Insert</a:t>
            </a:r>
            <a:r>
              <a:rPr lang="en-US" altLang="zh-CN"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10,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20,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30, 15,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25,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12,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5, 3,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2564904"/>
            <a:ext cx="9616406" cy="4114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0" y="1772816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Insert</a:t>
            </a:r>
            <a:r>
              <a:rPr lang="en-US" altLang="zh-CN"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10,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20,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30, 15,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25,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12,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5, 3,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2636912"/>
            <a:ext cx="10363200" cy="35547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5440" y="1772816"/>
            <a:ext cx="6120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Insert</a:t>
            </a:r>
            <a:r>
              <a:rPr lang="en-US" altLang="zh-CN"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10,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20,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30, 15,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25,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12,</a:t>
            </a:r>
            <a:r>
              <a:rPr lang="en-US" altLang="zh-CN"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5, 3,</a:t>
            </a:r>
            <a:r>
              <a:rPr lang="en-US" altLang="zh-CN"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altLang="zh-CN" sz="2800" dirty="0">
                <a:latin typeface="Calibri" panose="020F0502020204030204"/>
                <a:cs typeface="Calibri" panose="020F0502020204030204"/>
              </a:rPr>
              <a:t>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5291" y="1905000"/>
            <a:ext cx="480781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答案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1687" y="2114550"/>
            <a:ext cx="591502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二叉搜索树的查找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5" y="1447800"/>
            <a:ext cx="9335390" cy="520051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1291" y="1905000"/>
            <a:ext cx="593581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答案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71628"/>
            <a:ext cx="5080000" cy="3381543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169459"/>
            <a:ext cx="5080000" cy="358588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答案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19892"/>
            <a:ext cx="5080000" cy="3685015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6431" y="2105850"/>
            <a:ext cx="4722286" cy="348339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7164" y="1905000"/>
            <a:ext cx="522407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答案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85649"/>
            <a:ext cx="5080000" cy="3953502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086837"/>
            <a:ext cx="5080000" cy="37511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5627" y="1905000"/>
            <a:ext cx="476714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答案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689" y="1905000"/>
            <a:ext cx="4841822" cy="411480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4999" y="1905000"/>
            <a:ext cx="481160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答案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2028" y="1905000"/>
            <a:ext cx="781434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1923" y="1905000"/>
            <a:ext cx="757455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5</a:t>
            </a:r>
            <a:r>
              <a:rPr lang="zh-CN" altLang="en-US" dirty="0"/>
              <a:t>答案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8765" y="1905000"/>
            <a:ext cx="7580870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2420</Words>
  <Application>Microsoft Office PowerPoint</Application>
  <PresentationFormat>宽屏</PresentationFormat>
  <Paragraphs>290</Paragraphs>
  <Slides>102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1" baseType="lpstr">
      <vt:lpstr>Arial MT</vt:lpstr>
      <vt:lpstr>华文行楷</vt:lpstr>
      <vt:lpstr>宋体</vt:lpstr>
      <vt:lpstr>Arial</vt:lpstr>
      <vt:lpstr>Calibri</vt:lpstr>
      <vt:lpstr>Tahoma</vt:lpstr>
      <vt:lpstr>Times New Roman</vt:lpstr>
      <vt:lpstr>Wingdings</vt:lpstr>
      <vt:lpstr>Blueprint</vt:lpstr>
      <vt:lpstr>Data Structure</vt:lpstr>
      <vt:lpstr>Lecture 6</vt:lpstr>
      <vt:lpstr>Part I</vt:lpstr>
      <vt:lpstr>二叉搜索树基本概念</vt:lpstr>
      <vt:lpstr>二叉搜索树基本概念</vt:lpstr>
      <vt:lpstr>二叉搜索树常见操作和算法难点</vt:lpstr>
      <vt:lpstr>二叉搜索树的查找</vt:lpstr>
      <vt:lpstr>二叉搜索树的查找</vt:lpstr>
      <vt:lpstr>二叉搜索树的查找</vt:lpstr>
      <vt:lpstr>二叉搜索树的查找</vt:lpstr>
      <vt:lpstr>二叉搜索树的插入</vt:lpstr>
      <vt:lpstr>二叉搜索树的构造</vt:lpstr>
      <vt:lpstr>二叉搜索树的构造</vt:lpstr>
      <vt:lpstr>二叉搜索树的删除</vt:lpstr>
      <vt:lpstr>二叉搜索树的删除</vt:lpstr>
      <vt:lpstr>二叉搜索树的删除</vt:lpstr>
      <vt:lpstr>二叉搜索树的删除</vt:lpstr>
      <vt:lpstr>二叉搜索树的删除</vt:lpstr>
      <vt:lpstr>二叉搜索树的删除</vt:lpstr>
      <vt:lpstr>二叉搜索树的删除</vt:lpstr>
      <vt:lpstr>二叉搜索树的查找效率分析</vt:lpstr>
      <vt:lpstr>二叉搜索树的查找效率分析</vt:lpstr>
      <vt:lpstr>二叉搜索树的查找效率分析</vt:lpstr>
      <vt:lpstr>小结</vt:lpstr>
      <vt:lpstr>习题</vt:lpstr>
      <vt:lpstr>习题</vt:lpstr>
      <vt:lpstr>Part II</vt:lpstr>
      <vt:lpstr>二叉搜索树的效率分析再讨论</vt:lpstr>
      <vt:lpstr>二叉搜索树的效率分析再讨论</vt:lpstr>
      <vt:lpstr>维持二叉搜索树平衡的一些思路</vt:lpstr>
      <vt:lpstr>维持二叉搜索树平衡的一些思路</vt:lpstr>
      <vt:lpstr>平衡二叉树</vt:lpstr>
      <vt:lpstr>平衡二叉树</vt:lpstr>
      <vt:lpstr>平衡二叉树</vt:lpstr>
      <vt:lpstr>平衡二叉树</vt:lpstr>
      <vt:lpstr>平衡二叉树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平衡二叉树的插入</vt:lpstr>
      <vt:lpstr>实例</vt:lpstr>
      <vt:lpstr>实例</vt:lpstr>
      <vt:lpstr>实例</vt:lpstr>
      <vt:lpstr>实例</vt:lpstr>
      <vt:lpstr>实例</vt:lpstr>
      <vt:lpstr>实例</vt:lpstr>
      <vt:lpstr>小结</vt:lpstr>
      <vt:lpstr>平衡二叉树的删除</vt:lpstr>
      <vt:lpstr>平衡二叉树的删除</vt:lpstr>
      <vt:lpstr>平衡二叉树的删除</vt:lpstr>
      <vt:lpstr>平衡二叉树的删除</vt:lpstr>
      <vt:lpstr>平衡二叉树的删除</vt:lpstr>
      <vt:lpstr>练习：从树上删去结点P</vt:lpstr>
      <vt:lpstr>Part III</vt:lpstr>
      <vt:lpstr>自调整树</vt:lpstr>
      <vt:lpstr>自调整树</vt:lpstr>
      <vt:lpstr>伸展树</vt:lpstr>
      <vt:lpstr>伸展树</vt:lpstr>
      <vt:lpstr>伸展树</vt:lpstr>
      <vt:lpstr>性能分析</vt:lpstr>
      <vt:lpstr>伸展树实例：访问1</vt:lpstr>
      <vt:lpstr>伸展树实例：再访问3</vt:lpstr>
      <vt:lpstr>伸展树实例：插入11</vt:lpstr>
      <vt:lpstr>伸展树实例：插入4</vt:lpstr>
      <vt:lpstr>伸展树实例：删除3</vt:lpstr>
      <vt:lpstr>Part IV</vt:lpstr>
      <vt:lpstr>红黑树</vt:lpstr>
      <vt:lpstr>红黑树</vt:lpstr>
      <vt:lpstr>红黑树</vt:lpstr>
      <vt:lpstr>红黑树</vt:lpstr>
      <vt:lpstr>红黑树的插入</vt:lpstr>
      <vt:lpstr>红黑树的插入</vt:lpstr>
      <vt:lpstr>实例</vt:lpstr>
      <vt:lpstr>实例</vt:lpstr>
      <vt:lpstr>实例</vt:lpstr>
      <vt:lpstr>实例</vt:lpstr>
      <vt:lpstr>实例</vt:lpstr>
      <vt:lpstr>实例</vt:lpstr>
      <vt:lpstr>练习1</vt:lpstr>
      <vt:lpstr>练习1答案</vt:lpstr>
      <vt:lpstr>练习2</vt:lpstr>
      <vt:lpstr>练习2答案</vt:lpstr>
      <vt:lpstr>练习2答案</vt:lpstr>
      <vt:lpstr>练习3</vt:lpstr>
      <vt:lpstr>练习3答案</vt:lpstr>
      <vt:lpstr>练习4</vt:lpstr>
      <vt:lpstr>练习4答案</vt:lpstr>
      <vt:lpstr>练习4答案</vt:lpstr>
      <vt:lpstr>练习5</vt:lpstr>
      <vt:lpstr>练习5答案</vt:lpstr>
      <vt:lpstr>红黑树的删除*</vt:lpstr>
      <vt:lpstr>红黑树的应用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1856</cp:revision>
  <dcterms:created xsi:type="dcterms:W3CDTF">2002-06-03T10:03:00Z</dcterms:created>
  <dcterms:modified xsi:type="dcterms:W3CDTF">2025-12-25T00:52:38Z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0EE45B622FE84A3E90F4A097E892EBE5_12</vt:lpwstr>
  </property>
  <property fmtid="{D5CDD505-2E9C-101B-9397-08002B2CF9AE}" pid="3" name="KSOProductBuildVer">
    <vt:lpwstr>2052-12.1.0.23542</vt:lpwstr>
  </property>
</Properties>
</file>